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36"/>
  </p:handoutMasterIdLst>
  <p:sldIdLst>
    <p:sldId id="256" r:id="rId2"/>
    <p:sldId id="277" r:id="rId3"/>
    <p:sldId id="266" r:id="rId4"/>
    <p:sldId id="279" r:id="rId5"/>
    <p:sldId id="286" r:id="rId6"/>
    <p:sldId id="287" r:id="rId7"/>
    <p:sldId id="273" r:id="rId8"/>
    <p:sldId id="274" r:id="rId9"/>
    <p:sldId id="275" r:id="rId10"/>
    <p:sldId id="259" r:id="rId11"/>
    <p:sldId id="288" r:id="rId12"/>
    <p:sldId id="289" r:id="rId13"/>
    <p:sldId id="281" r:id="rId14"/>
    <p:sldId id="290" r:id="rId15"/>
    <p:sldId id="291" r:id="rId16"/>
    <p:sldId id="282" r:id="rId17"/>
    <p:sldId id="283" r:id="rId18"/>
    <p:sldId id="285" r:id="rId19"/>
    <p:sldId id="284" r:id="rId20"/>
    <p:sldId id="276" r:id="rId21"/>
    <p:sldId id="280" r:id="rId22"/>
    <p:sldId id="263" r:id="rId23"/>
    <p:sldId id="267" r:id="rId24"/>
    <p:sldId id="260" r:id="rId25"/>
    <p:sldId id="261" r:id="rId26"/>
    <p:sldId id="264" r:id="rId27"/>
    <p:sldId id="268" r:id="rId28"/>
    <p:sldId id="258" r:id="rId29"/>
    <p:sldId id="270" r:id="rId30"/>
    <p:sldId id="271" r:id="rId31"/>
    <p:sldId id="272" r:id="rId32"/>
    <p:sldId id="262" r:id="rId33"/>
    <p:sldId id="265" r:id="rId34"/>
    <p:sldId id="278" r:id="rId35"/>
  </p:sldIdLst>
  <p:sldSz cx="12192000" cy="6858000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1E1627-155C-4234-BA91-E49247FAEA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E5CF7-CBE4-43CD-A411-03DDA8776E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A6995-231A-4982-AFD3-2BEA054D59C8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3AB36-256E-4930-A005-5BBA82DBC0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0EA27-BAD8-4754-85D0-54CBE71898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1B1C2-1405-4672-9B7C-57C52F703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131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8469-D771-469C-92B0-55DEDD5EF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B17F0-29F7-4C92-BFA6-77FC128DC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F648E-A556-48D7-B102-61141368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5D8F-ECBF-47AF-869B-A5AF842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D64A4-1958-4F5D-9B68-A1B3BDEA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B175-ACBA-4F2C-9316-8FF7A449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93957-C798-4419-97EC-9E02C8D8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1B2F-B182-4E92-9A58-C110C3FC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1F84D-FA56-408D-90C7-5AB20D41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0B974-8C53-4896-ACC6-6012E629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11E50-35A1-47DA-B84E-BEC29FC01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A485A-0C65-4B3F-B241-F8F5408F9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DEA0-F803-4347-95A7-2D2DADB0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C6651-383C-4888-A26D-ECA64B20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2AAB1-D0C5-406F-BB88-C40165D9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875E-0948-41C9-899D-4E0F881B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9ED0B-BF1B-40CE-9E9B-333A26FD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0095B-54E5-4C35-9883-FF2EBAD8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B665E-70D6-49C3-BA21-0A6C2FB0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399F6-46DD-4981-9EDA-5B227659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0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4060-D9DB-482F-B991-AC1BD646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3C38C-15DD-42AC-8BCE-D7EE980C1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EE856-B22A-40F1-B9EA-9C1F1590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9DA7-AE61-475F-AAC2-8348DE84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C18BB-BB90-4847-97A6-59E0270A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4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9161-A8AB-4994-9CF4-2155B64C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C3A6-25D9-4272-AE11-1AAED28C4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11BEC-1713-4716-912E-5B46ECA8F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555B-D0BC-4B30-8C2B-838B7761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41980-36BA-4A69-8702-8C1DCB31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4E86F-874D-47D4-BFB1-41DCDE3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9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EDA2-A525-4A3E-A8DD-2D321ECA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A08C-A697-44BB-B636-C3824661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72CF3-5985-43C4-89F3-78EFCE805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9E46A-78A4-47BF-B7FD-54D248FE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EAAE0-54AC-4E2C-8204-69211AD1E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244CD-237A-45E8-9877-64D79F50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5880C7-56A9-4C98-A3AA-1B4778CE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BEC68-4060-4C44-A7EC-DF42B044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7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E5BE3-056A-4ECF-87A1-4EA74AF1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1D5FF-D7FB-4ADD-8823-E14019D9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68E93-4F83-4D22-A7EB-0B621588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09A81-452D-4CE4-AB01-9CC602FF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1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32F43-7411-4160-B979-5C8B0B25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4DE3F-C09C-4CD4-8A75-D7D8930B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8D3EB-E19F-4BFF-B9C9-79484B4A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4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EB74-0C5A-474A-A6F6-2A149B41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7C71-D705-46D9-A9CC-BFB478BC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E94E8-C012-4414-A0BF-415BF0196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57E77-2F8F-4DC0-B1CF-0B56A5F8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738E4-82C4-48D4-850F-A1BD600B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2E930-C0AB-43B4-AC7A-AFD0C9A1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11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F800-96B1-43B5-8EC8-89E9EFF6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E7652-CE5D-46CE-82E6-ADD3EDA38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637B1-9655-499E-9EF4-8237C65A7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95DAB-DE67-4D21-B333-C0B7A71AE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9AB2F-1EB9-4859-B755-4742050D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6343-8690-43D1-B8E8-6C286C48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9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4AD2C-CF13-4474-8F18-0C5D7598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29918-B593-4CBF-9DC6-7E1A9B9D4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52944-65DE-4DE4-880E-3713C4EC6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73D1-FC1E-464A-85B2-234182C36C55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86F18-14BA-4577-BC85-5913466FA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4C4AB-653C-4980-A433-AF08D3F81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3" t="1524" r="418" b="2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4377" y="1649441"/>
            <a:ext cx="5683102" cy="2235277"/>
          </a:xfrm>
        </p:spPr>
        <p:txBody>
          <a:bodyPr>
            <a:normAutofit/>
          </a:bodyPr>
          <a:lstStyle/>
          <a:p>
            <a:pPr algn="l"/>
            <a:r>
              <a:rPr lang="en-GB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Hardware Components</a:t>
            </a:r>
          </a:p>
        </p:txBody>
      </p:sp>
    </p:spTree>
    <p:extLst>
      <p:ext uri="{BB962C8B-B14F-4D97-AF65-F5344CB8AC3E}">
        <p14:creationId xmlns:p14="http://schemas.microsoft.com/office/powerpoint/2010/main" val="249570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1B32-AB92-40E2-AE76-86A7C8D2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RAM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81C8-3FE7-415F-BAA4-10C4E2C5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 dirty="0"/>
              <a:t>RAM is volatile, i.e. data stored in is lost when power is off</a:t>
            </a:r>
          </a:p>
          <a:p>
            <a:r>
              <a:rPr lang="en-US" sz="2000" dirty="0"/>
              <a:t>Two types</a:t>
            </a:r>
          </a:p>
          <a:p>
            <a:r>
              <a:rPr lang="en-US" sz="2000" dirty="0"/>
              <a:t>SRAM faster, doesn’t need to be refreshed</a:t>
            </a:r>
          </a:p>
          <a:p>
            <a:r>
              <a:rPr lang="en-US" sz="2000" dirty="0"/>
              <a:t>DRAM slower than SRAM and must be continually refreshed </a:t>
            </a:r>
          </a:p>
          <a:p>
            <a:r>
              <a:rPr lang="en-US" sz="2000" dirty="0"/>
              <a:t>Comes in SDRAM modules (DDR2, DDR3, DDR4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94C0A-A335-4B4B-A6B7-7A92B2D7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/>
          <a:stretch/>
        </p:blipFill>
        <p:spPr>
          <a:xfrm>
            <a:off x="5110716" y="232913"/>
            <a:ext cx="6596652" cy="59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6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8" y="-282236"/>
            <a:ext cx="8470953" cy="71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9975" y="-11328808"/>
            <a:ext cx="22370021" cy="188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4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1B32-AB92-40E2-AE76-86A7C8D2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Expansion Slots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81C8-3FE7-415F-BAA4-10C4E2C5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 dirty="0"/>
              <a:t>A place on the motherboard where expansion cards can be inserted.</a:t>
            </a:r>
          </a:p>
          <a:p>
            <a:r>
              <a:rPr lang="en-US" sz="2000" dirty="0"/>
              <a:t>PCIe – PCI Express</a:t>
            </a:r>
          </a:p>
          <a:p>
            <a:r>
              <a:rPr lang="en-US" sz="2000" dirty="0"/>
              <a:t>Various sizes (X1 – X16)</a:t>
            </a:r>
          </a:p>
          <a:p>
            <a:r>
              <a:rPr lang="en-US" sz="2000" dirty="0"/>
              <a:t>X1 slower for audio/network card</a:t>
            </a:r>
          </a:p>
          <a:p>
            <a:r>
              <a:rPr lang="en-US" sz="2000" dirty="0"/>
              <a:t>X16 is fast for graphics card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94C0A-A335-4B4B-A6B7-7A92B2D7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-2" r="329" b="-15396"/>
          <a:stretch/>
        </p:blipFill>
        <p:spPr>
          <a:xfrm>
            <a:off x="5957844" y="905773"/>
            <a:ext cx="5749523" cy="5201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6392FF-384F-4169-9154-796D24E19DAC}"/>
              </a:ext>
            </a:extLst>
          </p:cNvPr>
          <p:cNvSpPr txBox="1"/>
          <p:nvPr/>
        </p:nvSpPr>
        <p:spPr>
          <a:xfrm>
            <a:off x="5472154" y="2263355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62B17-6589-45C4-9D06-8176B93029AE}"/>
              </a:ext>
            </a:extLst>
          </p:cNvPr>
          <p:cNvSpPr txBox="1"/>
          <p:nvPr/>
        </p:nvSpPr>
        <p:spPr>
          <a:xfrm>
            <a:off x="5472154" y="4357835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1A231-66C9-4E2B-9623-D6FE3E4926F8}"/>
              </a:ext>
            </a:extLst>
          </p:cNvPr>
          <p:cNvSpPr txBox="1"/>
          <p:nvPr/>
        </p:nvSpPr>
        <p:spPr>
          <a:xfrm>
            <a:off x="9144550" y="2263355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9F553-64C2-42BA-887D-B4D9339B083D}"/>
              </a:ext>
            </a:extLst>
          </p:cNvPr>
          <p:cNvSpPr txBox="1"/>
          <p:nvPr/>
        </p:nvSpPr>
        <p:spPr>
          <a:xfrm>
            <a:off x="8070866" y="4489315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x16</a:t>
            </a:r>
          </a:p>
        </p:txBody>
      </p:sp>
    </p:spTree>
    <p:extLst>
      <p:ext uri="{BB962C8B-B14F-4D97-AF65-F5344CB8AC3E}">
        <p14:creationId xmlns:p14="http://schemas.microsoft.com/office/powerpoint/2010/main" val="333139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8" y="-282236"/>
            <a:ext cx="8470953" cy="71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05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976" y="-2552700"/>
            <a:ext cx="16723376" cy="140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1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1B32-AB92-40E2-AE76-86A7C8D2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Video Card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81C8-3FE7-415F-BAA4-10C4E2C5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 dirty="0"/>
              <a:t>Provides video capability</a:t>
            </a:r>
          </a:p>
          <a:p>
            <a:r>
              <a:rPr lang="en-US" sz="2000" dirty="0"/>
              <a:t>Allows a monitor to connect to PC</a:t>
            </a:r>
          </a:p>
          <a:p>
            <a:pPr lvl="1"/>
            <a:r>
              <a:rPr lang="en-US" sz="1600" dirty="0"/>
              <a:t>VGA</a:t>
            </a:r>
          </a:p>
          <a:p>
            <a:pPr lvl="1"/>
            <a:r>
              <a:rPr lang="en-US" sz="1600" dirty="0"/>
              <a:t>HDMI</a:t>
            </a:r>
          </a:p>
          <a:p>
            <a:pPr lvl="1"/>
            <a:r>
              <a:rPr lang="en-US" sz="1600" dirty="0"/>
              <a:t>DVI</a:t>
            </a:r>
          </a:p>
          <a:p>
            <a:r>
              <a:rPr lang="en-US" sz="2000" dirty="0"/>
              <a:t>PCIe – PCI Express Slot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94C0A-A335-4B4B-A6B7-7A92B2D7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920" b="-10130"/>
          <a:stretch/>
        </p:blipFill>
        <p:spPr>
          <a:xfrm>
            <a:off x="5184476" y="905773"/>
            <a:ext cx="6522892" cy="5201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62B17-6589-45C4-9D06-8176B93029AE}"/>
              </a:ext>
            </a:extLst>
          </p:cNvPr>
          <p:cNvSpPr txBox="1"/>
          <p:nvPr/>
        </p:nvSpPr>
        <p:spPr>
          <a:xfrm>
            <a:off x="5403275" y="3228945"/>
            <a:ext cx="82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VGA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4F974-5AD6-4F90-A110-F758DEA45C42}"/>
              </a:ext>
            </a:extLst>
          </p:cNvPr>
          <p:cNvSpPr txBox="1"/>
          <p:nvPr/>
        </p:nvSpPr>
        <p:spPr>
          <a:xfrm>
            <a:off x="6702988" y="4459647"/>
            <a:ext cx="82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DVI</a:t>
            </a:r>
          </a:p>
        </p:txBody>
      </p:sp>
    </p:spTree>
    <p:extLst>
      <p:ext uri="{BB962C8B-B14F-4D97-AF65-F5344CB8AC3E}">
        <p14:creationId xmlns:p14="http://schemas.microsoft.com/office/powerpoint/2010/main" val="220081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1B32-AB92-40E2-AE76-86A7C8D2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Sound Card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81C8-3FE7-415F-BAA4-10C4E2C5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 dirty="0"/>
              <a:t>Provides audio capability</a:t>
            </a:r>
          </a:p>
          <a:p>
            <a:r>
              <a:rPr lang="en-US" sz="2000" dirty="0"/>
              <a:t>Allows speaker systems to connect to computer</a:t>
            </a:r>
          </a:p>
          <a:p>
            <a:pPr lvl="1"/>
            <a:r>
              <a:rPr lang="en-US" sz="1600" dirty="0"/>
              <a:t>3.5mm jack</a:t>
            </a:r>
          </a:p>
          <a:p>
            <a:pPr lvl="1"/>
            <a:r>
              <a:rPr lang="en-US" sz="1600" dirty="0"/>
              <a:t>Sometimes digital SPDIF</a:t>
            </a:r>
          </a:p>
          <a:p>
            <a:r>
              <a:rPr lang="en-US" sz="2000" dirty="0"/>
              <a:t>PCIe – PCI Express Slot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94C0A-A335-4B4B-A6B7-7A92B2D7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-14815" r="2224" b="-40185"/>
          <a:stretch/>
        </p:blipFill>
        <p:spPr>
          <a:xfrm>
            <a:off x="5184476" y="905773"/>
            <a:ext cx="6522892" cy="5201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62B17-6589-45C4-9D06-8176B93029AE}"/>
              </a:ext>
            </a:extLst>
          </p:cNvPr>
          <p:cNvSpPr txBox="1"/>
          <p:nvPr/>
        </p:nvSpPr>
        <p:spPr>
          <a:xfrm>
            <a:off x="5367765" y="2898019"/>
            <a:ext cx="101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3.5mm Jacks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4F974-5AD6-4F90-A110-F758DEA45C42}"/>
              </a:ext>
            </a:extLst>
          </p:cNvPr>
          <p:cNvSpPr txBox="1"/>
          <p:nvPr/>
        </p:nvSpPr>
        <p:spPr>
          <a:xfrm>
            <a:off x="6383045" y="3722800"/>
            <a:ext cx="82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SPDIF</a:t>
            </a:r>
          </a:p>
        </p:txBody>
      </p:sp>
    </p:spTree>
    <p:extLst>
      <p:ext uri="{BB962C8B-B14F-4D97-AF65-F5344CB8AC3E}">
        <p14:creationId xmlns:p14="http://schemas.microsoft.com/office/powerpoint/2010/main" val="2326396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5CD43687-068C-4FBD-B622-F41E30E3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971" y="-2278411"/>
            <a:ext cx="20653838" cy="12860457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97B81654-4831-4AFB-BDD5-0D4BAD77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3498" y="-4008868"/>
            <a:ext cx="21406891" cy="13325794"/>
          </a:xfrm>
          <a:prstGeom prst="rect">
            <a:avLst/>
          </a:prstGeom>
        </p:spPr>
      </p:pic>
      <p:sp>
        <p:nvSpPr>
          <p:cNvPr id="2" name="Arrow: Chevron 1">
            <a:extLst>
              <a:ext uri="{FF2B5EF4-FFF2-40B4-BE49-F238E27FC236}">
                <a16:creationId xmlns:a16="http://schemas.microsoft.com/office/drawing/2014/main" id="{11698553-F345-4A09-BFB8-E0EB7BEFD2FA}"/>
              </a:ext>
            </a:extLst>
          </p:cNvPr>
          <p:cNvSpPr/>
          <p:nvPr/>
        </p:nvSpPr>
        <p:spPr>
          <a:xfrm rot="5212501">
            <a:off x="4169730" y="3264492"/>
            <a:ext cx="521293" cy="692209"/>
          </a:xfrm>
          <a:prstGeom prst="chevr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E563F10-5796-4CD5-B1B1-239794B78A6D}"/>
              </a:ext>
            </a:extLst>
          </p:cNvPr>
          <p:cNvSpPr/>
          <p:nvPr/>
        </p:nvSpPr>
        <p:spPr>
          <a:xfrm rot="5212501">
            <a:off x="4169729" y="2895599"/>
            <a:ext cx="521293" cy="692209"/>
          </a:xfrm>
          <a:prstGeom prst="chevr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C183F75-11EE-4FD0-A421-495F47D4C3B7}"/>
              </a:ext>
            </a:extLst>
          </p:cNvPr>
          <p:cNvSpPr/>
          <p:nvPr/>
        </p:nvSpPr>
        <p:spPr>
          <a:xfrm rot="5212501">
            <a:off x="4169728" y="3658310"/>
            <a:ext cx="521293" cy="692209"/>
          </a:xfrm>
          <a:prstGeom prst="chevr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97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1B32-AB92-40E2-AE76-86A7C8D2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Power Supply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81C8-3FE7-415F-BAA4-10C4E2C5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 dirty="0"/>
              <a:t>Provides power to motherboard and components</a:t>
            </a:r>
          </a:p>
          <a:p>
            <a:r>
              <a:rPr lang="en-US" sz="2000" dirty="0"/>
              <a:t>Mains power connects to power supply</a:t>
            </a:r>
          </a:p>
          <a:p>
            <a:r>
              <a:rPr lang="en-US" sz="2000" dirty="0"/>
              <a:t>Power supply distributes power to internal components </a:t>
            </a:r>
          </a:p>
          <a:p>
            <a:pPr lvl="1"/>
            <a:r>
              <a:rPr lang="en-US" sz="1600" dirty="0"/>
              <a:t>hard drive</a:t>
            </a:r>
          </a:p>
          <a:p>
            <a:pPr lvl="1"/>
            <a:r>
              <a:rPr lang="en-US" sz="1600" dirty="0"/>
              <a:t>motherboard</a:t>
            </a:r>
          </a:p>
          <a:p>
            <a:pPr lvl="1"/>
            <a:r>
              <a:rPr lang="en-US" sz="1600" dirty="0"/>
              <a:t>cards in expansion slots </a:t>
            </a:r>
          </a:p>
          <a:p>
            <a:pPr lvl="1"/>
            <a:r>
              <a:rPr lang="en-US" sz="1600" dirty="0"/>
              <a:t>Some </a:t>
            </a:r>
            <a:r>
              <a:rPr lang="en-US" sz="1600" dirty="0" err="1"/>
              <a:t>usb</a:t>
            </a:r>
            <a:r>
              <a:rPr lang="en-US" sz="1600" dirty="0"/>
              <a:t> devices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94C0A-A335-4B4B-A6B7-7A92B2D7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-3565" r="-2630" b="-19264"/>
          <a:stretch/>
        </p:blipFill>
        <p:spPr>
          <a:xfrm>
            <a:off x="5184476" y="905773"/>
            <a:ext cx="6522892" cy="52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4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660FE-68C8-4D36-BA06-9586D325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atin typeface="+mj-lt"/>
                <a:ea typeface="+mj-ea"/>
                <a:cs typeface="+mj-cs"/>
              </a:rPr>
              <a:t>The Motherboard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AB874D-6985-431C-9344-0E09B2B1A2E0}"/>
              </a:ext>
            </a:extLst>
          </p:cNvPr>
          <p:cNvSpPr txBox="1">
            <a:spLocks/>
          </p:cNvSpPr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All these devices connect to a main circuit board called a motherboard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E31056-12A6-4D29-B698-EABE8B96C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344" y="640263"/>
            <a:ext cx="6980145" cy="52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37993-67FD-4A3C-850D-FA7806DD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BIOS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9CEDC1-64AD-411A-95AF-2C83243FE26B}"/>
              </a:ext>
            </a:extLst>
          </p:cNvPr>
          <p:cNvSpPr txBox="1">
            <a:spLocks/>
          </p:cNvSpPr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Basic Input Output System</a:t>
            </a:r>
          </a:p>
          <a:p>
            <a:r>
              <a:rPr lang="en-US" sz="2000"/>
              <a:t>Perform hardware initialization during the booting process</a:t>
            </a:r>
          </a:p>
          <a:p>
            <a:r>
              <a:rPr lang="en-US" sz="2000"/>
              <a:t>Loads a boot loader from a mass bootable hard drive which then starts the operating system</a:t>
            </a:r>
          </a:p>
          <a:p>
            <a:r>
              <a:rPr lang="en-US" sz="2000"/>
              <a:t>New UEFI replaces the old BIOS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EC2E184B-847C-415E-809F-583F2C82C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716" y="1487722"/>
            <a:ext cx="6596652" cy="37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51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E1B32-AB92-40E2-AE76-86A7C8D2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Hard Disk Drive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81C8-3FE7-415F-BAA4-10C4E2C5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000" dirty="0"/>
              <a:t>Also known as secondary storage</a:t>
            </a:r>
          </a:p>
          <a:p>
            <a:r>
              <a:rPr lang="en-GB" sz="2000" dirty="0"/>
              <a:t>Acts like a filing cabinet</a:t>
            </a:r>
          </a:p>
          <a:p>
            <a:r>
              <a:rPr lang="en-GB" sz="2000" dirty="0"/>
              <a:t>Stores files and applications</a:t>
            </a:r>
          </a:p>
          <a:p>
            <a:r>
              <a:rPr lang="en-GB" sz="2000" dirty="0"/>
              <a:t>Connects via SATA or SAS</a:t>
            </a:r>
          </a:p>
          <a:p>
            <a:r>
              <a:rPr lang="en-GB" sz="2000" dirty="0"/>
              <a:t>2.5-inch and 3.5-inch</a:t>
            </a:r>
          </a:p>
          <a:p>
            <a:r>
              <a:rPr lang="en-US" sz="2000" dirty="0"/>
              <a:t>Components include disk platter, actuator arm and read/write head</a:t>
            </a:r>
            <a:endParaRPr lang="en-GB" sz="2000" dirty="0"/>
          </a:p>
        </p:txBody>
      </p:sp>
      <p:pic>
        <p:nvPicPr>
          <p:cNvPr id="5" name="Picture 4" descr="A close up of electronics&#10;&#10;Description automatically generated">
            <a:extLst>
              <a:ext uri="{FF2B5EF4-FFF2-40B4-BE49-F238E27FC236}">
                <a16:creationId xmlns:a16="http://schemas.microsoft.com/office/drawing/2014/main" id="{D1794C0A-A335-4B4B-A6B7-7A92B2D7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2" b="89968" l="9992" r="92608">
                        <a14:foregroundMark x1="10804" y1="47937" x2="15083" y2="60922"/>
                        <a14:foregroundMark x1="15083" y1="60922" x2="25020" y2="64401"/>
                        <a14:foregroundMark x1="25020" y1="64401" x2="32494" y2="74636"/>
                        <a14:foregroundMark x1="32494" y1="74636" x2="42702" y2="80218"/>
                        <a14:foregroundMark x1="42702" y1="80218" x2="90604" y2="44701"/>
                        <a14:foregroundMark x1="92445" y1="38673" x2="92445" y2="38673"/>
                        <a14:foregroundMark x1="92608" y1="38188" x2="92608" y2="3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 b="12402"/>
          <a:stretch/>
        </p:blipFill>
        <p:spPr>
          <a:xfrm>
            <a:off x="5110716" y="1415407"/>
            <a:ext cx="6596652" cy="38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paper, food&#10;&#10;Description automatically generated">
            <a:extLst>
              <a:ext uri="{FF2B5EF4-FFF2-40B4-BE49-F238E27FC236}">
                <a16:creationId xmlns:a16="http://schemas.microsoft.com/office/drawing/2014/main" id="{15ADDA00-0F53-4E3B-92C6-CA221DED0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128587"/>
            <a:ext cx="9525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2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F88CE-4A16-42CA-BC34-456420D3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/>
              <a:t>Reading and Writing Data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68A6A5-0A5C-4A0B-AF7D-ACCA0ADD3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000"/>
              <a:t>Surface of the disk is divided into tracks and sectors</a:t>
            </a:r>
          </a:p>
          <a:p>
            <a:r>
              <a:rPr lang="en-US" sz="2000"/>
              <a:t>Bits of data are arranged into tracks</a:t>
            </a:r>
          </a:p>
          <a:p>
            <a:r>
              <a:rPr lang="en-GB" sz="2000"/>
              <a:t>Tracks are divided into sectors</a:t>
            </a:r>
          </a:p>
          <a:p>
            <a:r>
              <a:rPr lang="en-US" sz="2000"/>
              <a:t>Each sector stores a fixed amount of data – eg 512 bytes</a:t>
            </a:r>
            <a:endParaRPr lang="en-GB" sz="2000"/>
          </a:p>
        </p:txBody>
      </p:sp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1FD74D56-33C1-4564-983E-9EF61637A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26409" r="21624" b="5887"/>
          <a:stretch/>
        </p:blipFill>
        <p:spPr>
          <a:xfrm>
            <a:off x="5312537" y="484632"/>
            <a:ext cx="6193009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0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F9D91DE5-1478-4A73-A9A3-F69681E57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17" y="-355008"/>
            <a:ext cx="12285233" cy="92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5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524F5-EA76-44EC-837E-6C3DF74B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/>
              <a:t>Optical Drive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80A1C-0154-4DDC-A321-4BF11A47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000"/>
              <a:t>CD, DVD, Blu-ray</a:t>
            </a:r>
          </a:p>
          <a:p>
            <a:r>
              <a:rPr lang="en-GB" sz="2000"/>
              <a:t>Reads disk with laser</a:t>
            </a:r>
          </a:p>
          <a:p>
            <a:r>
              <a:rPr lang="en-GB" sz="2000"/>
              <a:t>Obsolete nowadays</a:t>
            </a:r>
          </a:p>
          <a:p>
            <a:endParaRPr lang="en-GB" sz="2000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CF11A60F-7124-4C93-B81D-2F94AC7C42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1" b="93083" l="3750" r="93750">
                        <a14:foregroundMark x1="9083" y1="61650" x2="8750" y2="66141"/>
                        <a14:foregroundMark x1="26500" y1="91505" x2="26500" y2="93083"/>
                        <a14:foregroundMark x1="3750" y1="61044" x2="4917" y2="61286"/>
                        <a14:foregroundMark x1="89500" y1="35194" x2="93833" y2="39442"/>
                        <a14:foregroundMark x1="69083" y1="8981" x2="68167" y2="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716" y="1083676"/>
            <a:ext cx="6596652" cy="45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87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riding, street&#10;&#10;Description automatically generated">
            <a:extLst>
              <a:ext uri="{FF2B5EF4-FFF2-40B4-BE49-F238E27FC236}">
                <a16:creationId xmlns:a16="http://schemas.microsoft.com/office/drawing/2014/main" id="{B05F0D76-AA19-4B35-B3BA-5246DB8639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10" y="-553005"/>
            <a:ext cx="8838504" cy="77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3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660FE-68C8-4D36-BA06-9586D325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Reading Data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AB874D-6985-431C-9344-0E09B2B1A2E0}"/>
              </a:ext>
            </a:extLst>
          </p:cNvPr>
          <p:cNvSpPr txBox="1">
            <a:spLocks/>
          </p:cNvSpPr>
          <p:nvPr/>
        </p:nvSpPr>
        <p:spPr>
          <a:xfrm>
            <a:off x="593610" y="2121763"/>
            <a:ext cx="3822192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Data is written to the disk in 1 continuous track</a:t>
            </a:r>
          </a:p>
          <a:p>
            <a:r>
              <a:rPr lang="en-US" sz="2000" dirty="0"/>
              <a:t>Data is encoded in pits and lands</a:t>
            </a:r>
          </a:p>
          <a:p>
            <a:pPr lvl="1"/>
            <a:r>
              <a:rPr lang="en-US" sz="2000" dirty="0"/>
              <a:t>Pit = 0</a:t>
            </a:r>
          </a:p>
          <a:p>
            <a:pPr lvl="1"/>
            <a:r>
              <a:rPr lang="en-US" sz="2000" dirty="0"/>
              <a:t>Land = 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E31056-12A6-4D29-B698-EABE8B96C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76098" y="484632"/>
            <a:ext cx="6265887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01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B49EC7-57C6-44D4-91C7-CFE784137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282718"/>
            <a:ext cx="10412963" cy="62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4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86B50-7241-4CEC-8455-91BF82D3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GB" sz="4000"/>
              <a:t>Memory Cards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8615D-883E-4B3A-8919-BC021B40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GB" sz="2000"/>
              <a:t>Various Types</a:t>
            </a:r>
          </a:p>
          <a:p>
            <a:pPr lvl="1"/>
            <a:r>
              <a:rPr lang="en-GB" sz="2000"/>
              <a:t>SD</a:t>
            </a:r>
          </a:p>
          <a:p>
            <a:pPr lvl="1"/>
            <a:r>
              <a:rPr lang="en-GB" sz="2000"/>
              <a:t>Compact Flash</a:t>
            </a:r>
          </a:p>
          <a:p>
            <a:r>
              <a:rPr lang="en-GB" sz="2000"/>
              <a:t>Can be up to 512GB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AB8827F-F9D8-429A-A874-BBBABA5C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0" b="97627" l="1825" r="97810">
                        <a14:foregroundMark x1="91241" y1="56271" x2="77737" y2="60000"/>
                        <a14:foregroundMark x1="77737" y1="60000" x2="64964" y2="53898"/>
                        <a14:foregroundMark x1="64964" y1="53898" x2="64234" y2="40000"/>
                        <a14:foregroundMark x1="64234" y1="40000" x2="68248" y2="26102"/>
                        <a14:foregroundMark x1="68248" y1="26102" x2="63139" y2="14237"/>
                        <a14:foregroundMark x1="63139" y1="14237" x2="75182" y2="7458"/>
                        <a14:foregroundMark x1="75182" y1="7458" x2="87226" y2="13898"/>
                        <a14:foregroundMark x1="87226" y1="13898" x2="91606" y2="26441"/>
                        <a14:foregroundMark x1="91606" y1="26441" x2="91606" y2="26441"/>
                        <a14:foregroundMark x1="95985" y1="57966" x2="92701" y2="67119"/>
                        <a14:foregroundMark x1="97810" y1="65085" x2="97810" y2="55593"/>
                        <a14:foregroundMark x1="97810" y1="34576" x2="95620" y2="8814"/>
                        <a14:foregroundMark x1="95620" y1="8814" x2="81752" y2="3390"/>
                        <a14:foregroundMark x1="81752" y1="3390" x2="53650" y2="7119"/>
                        <a14:foregroundMark x1="54745" y1="34915" x2="39416" y2="40000"/>
                        <a14:foregroundMark x1="39416" y1="40000" x2="25547" y2="37627"/>
                        <a14:foregroundMark x1="25547" y1="37627" x2="15693" y2="47119"/>
                        <a14:foregroundMark x1="15693" y1="47119" x2="6569" y2="88136"/>
                        <a14:foregroundMark x1="6569" y1="88136" x2="17518" y2="97288"/>
                        <a14:foregroundMark x1="17518" y1="97288" x2="31387" y2="99322"/>
                        <a14:foregroundMark x1="31387" y1="99322" x2="49270" y2="95593"/>
                        <a14:foregroundMark x1="20803" y1="41356" x2="7664" y2="35593"/>
                        <a14:foregroundMark x1="7664" y1="35593" x2="4745" y2="35254"/>
                        <a14:foregroundMark x1="64234" y1="12881" x2="78832" y2="10847"/>
                        <a14:foregroundMark x1="78832" y1="10847" x2="83577" y2="11864"/>
                        <a14:foregroundMark x1="2555" y1="36949" x2="7299" y2="50169"/>
                        <a14:foregroundMark x1="6661" y1="58983" x2="4380" y2="90508"/>
                        <a14:foregroundMark x1="7299" y1="50169" x2="6808" y2="56949"/>
                        <a14:foregroundMark x1="4380" y1="90508" x2="11679" y2="98644"/>
                        <a14:foregroundMark x1="82117" y1="21017" x2="66423" y2="14576"/>
                        <a14:foregroundMark x1="66423" y1="14576" x2="52555" y2="13220"/>
                        <a14:foregroundMark x1="52555" y1="13220" x2="50000" y2="12542"/>
                        <a14:foregroundMark x1="87226" y1="16610" x2="52190" y2="14237"/>
                        <a14:foregroundMark x1="43431" y1="89492" x2="17883" y2="86780"/>
                        <a14:foregroundMark x1="4745" y1="94915" x2="1095" y2="81017"/>
                        <a14:foregroundMark x1="5031" y1="56949" x2="5474" y2="54237"/>
                        <a14:foregroundMark x1="1095" y1="81017" x2="4698" y2="58983"/>
                        <a14:foregroundMark x1="5474" y1="54237" x2="2555" y2="41356"/>
                        <a14:foregroundMark x1="98175" y1="37966" x2="95255" y2="51186"/>
                        <a14:foregroundMark x1="95255" y1="51186" x2="95255" y2="51525"/>
                        <a14:foregroundMark x1="88321" y1="51186" x2="84672" y2="48475"/>
                        <a14:foregroundMark x1="86496" y1="41017" x2="82847" y2="28136"/>
                        <a14:foregroundMark x1="82847" y1="28136" x2="87591" y2="22712"/>
                        <a14:foregroundMark x1="80657" y1="25763" x2="79562" y2="24407"/>
                        <a14:foregroundMark x1="44526" y1="21017" x2="44526" y2="21017"/>
                        <a14:foregroundMark x1="44161" y1="20678" x2="44891" y2="21017"/>
                        <a14:foregroundMark x1="44891" y1="23729" x2="44161" y2="16949"/>
                        <a14:foregroundMark x1="42336" y1="93898" x2="27737" y2="94915"/>
                        <a14:foregroundMark x1="27737" y1="94915" x2="12774" y2="91525"/>
                        <a14:foregroundMark x1="29562" y1="93220" x2="33212" y2="91864"/>
                        <a14:foregroundMark x1="40146" y1="60000" x2="41241" y2="56271"/>
                        <a14:foregroundMark x1="38686" y1="56610" x2="36131" y2="51186"/>
                        <a14:foregroundMark x1="1825" y1="56949" x2="1825" y2="52542"/>
                        <a14:foregroundMark x1="1825" y1="63390" x2="1825" y2="58983"/>
                        <a14:foregroundMark x1="1825" y1="56949" x2="1825" y2="55593"/>
                        <a14:foregroundMark x1="1825" y1="60339" x2="1825" y2="58983"/>
                        <a14:foregroundMark x1="44526" y1="29831" x2="44526" y2="22373"/>
                        <a14:foregroundMark x1="44526" y1="22712" x2="44526" y2="16610"/>
                        <a14:foregroundMark x1="44526" y1="19322" x2="44161" y2="22034"/>
                        <a14:backgroundMark x1="1460" y1="56949" x2="1460" y2="58983"/>
                        <a14:backgroundMark x1="1095" y1="62034" x2="1825" y2="5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32" y="591445"/>
            <a:ext cx="5126736" cy="551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toy, indoor, cake&#10;&#10;Description automatically generated">
            <a:extLst>
              <a:ext uri="{FF2B5EF4-FFF2-40B4-BE49-F238E27FC236}">
                <a16:creationId xmlns:a16="http://schemas.microsoft.com/office/drawing/2014/main" id="{6D069DA2-BF00-4BB4-A67B-EDB736ABAF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81400"/>
            <a:ext cx="9601200" cy="62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0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3DC20-9C0F-49DD-914A-E70B411E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latin typeface="+mj-lt"/>
                <a:ea typeface="+mj-ea"/>
                <a:cs typeface="+mj-cs"/>
              </a:rPr>
              <a:t>External Hard Drives</a:t>
            </a: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2BD254-4F42-475E-AED6-BC3D20C2BDBE}"/>
              </a:ext>
            </a:extLst>
          </p:cNvPr>
          <p:cNvSpPr txBox="1">
            <a:spLocks/>
          </p:cNvSpPr>
          <p:nvPr/>
        </p:nvSpPr>
        <p:spPr>
          <a:xfrm>
            <a:off x="593610" y="2121763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Portable Hard Disk Drive</a:t>
            </a:r>
          </a:p>
          <a:p>
            <a:r>
              <a:rPr lang="en-US" sz="2000"/>
              <a:t>Plugs in via USB</a:t>
            </a:r>
          </a:p>
          <a:p>
            <a:r>
              <a:rPr lang="en-US" sz="2000"/>
              <a:t>Can be up to 1TB or more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E5A2741B-0B10-40E3-A11F-CD7516C82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89827" l="5758" r="95969">
                        <a14:foregroundMark x1="8253" y1="68714" x2="5886" y2="67179"/>
                        <a14:foregroundMark x1="91235" y1="38260" x2="94882" y2="49200"/>
                        <a14:foregroundMark x1="94882" y1="49200" x2="94882" y2="49392"/>
                        <a14:foregroundMark x1="95969" y1="48113" x2="95074" y2="44018"/>
                        <a14:foregroundMark x1="92962" y1="50864" x2="95521" y2="49584"/>
                        <a14:foregroundMark x1="91875" y1="47473" x2="92322" y2="38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32" y="787907"/>
            <a:ext cx="5126736" cy="51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51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70725-AF2E-4F08-A180-7ADBD163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GB" sz="4000"/>
              <a:t>Flash Drives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73C022-E832-48C3-B536-21DFFFEEB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GB" sz="2000"/>
              <a:t>Stores data on flash memory</a:t>
            </a:r>
          </a:p>
          <a:p>
            <a:r>
              <a:rPr lang="en-GB" sz="2000"/>
              <a:t>Can be up to 512GB, sometimes more</a:t>
            </a:r>
          </a:p>
          <a:p>
            <a:r>
              <a:rPr lang="en-GB" sz="2000"/>
              <a:t>Plugs in via USB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6CBDABA-305B-42B7-A70B-9CF01763A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8" b="89432" l="3325" r="96938">
                        <a14:foregroundMark x1="24847" y1="12814" x2="88364" y2="56011"/>
                        <a14:foregroundMark x1="88364" y1="56011" x2="91426" y2="66843"/>
                        <a14:foregroundMark x1="34471" y1="18758" x2="95538" y2="58124"/>
                        <a14:foregroundMark x1="38145" y1="19947" x2="77953" y2="44254"/>
                        <a14:foregroundMark x1="58443" y1="31836" x2="97025" y2="55218"/>
                        <a14:foregroundMark x1="97025" y1="55218" x2="97025" y2="55218"/>
                        <a14:foregroundMark x1="9099" y1="21929" x2="6649" y2="36328"/>
                        <a14:foregroundMark x1="6649" y1="36328" x2="10586" y2="49406"/>
                        <a14:foregroundMark x1="3675" y1="31572" x2="3325" y2="3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632" y="1653045"/>
            <a:ext cx="5126736" cy="33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881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4C6D0-A9D5-476C-AA83-D7BE03E7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GB" sz="4000"/>
              <a:t>Printers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57C80-7FD1-4064-ABE0-E830F670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GB" sz="2000"/>
              <a:t>Laser and Inkjet</a:t>
            </a:r>
          </a:p>
          <a:p>
            <a:r>
              <a:rPr lang="en-GB" sz="2000"/>
              <a:t>Connect to PC via USB or wireless</a:t>
            </a:r>
          </a:p>
        </p:txBody>
      </p:sp>
      <p:pic>
        <p:nvPicPr>
          <p:cNvPr id="5" name="Picture 4" descr="A picture containing sitting, electronics, table, car&#10;&#10;Description automatically generated">
            <a:extLst>
              <a:ext uri="{FF2B5EF4-FFF2-40B4-BE49-F238E27FC236}">
                <a16:creationId xmlns:a16="http://schemas.microsoft.com/office/drawing/2014/main" id="{2FE6D080-86C9-44F2-AB17-C223BFB4A4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632" y="715421"/>
            <a:ext cx="5126736" cy="52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93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D621FA78-8242-4493-A1DD-A52ADC76F2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277" y="0"/>
            <a:ext cx="9059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0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1FA78-8242-4493-A1DD-A52ADC76F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10534" r="13440" b="58062"/>
          <a:stretch/>
        </p:blipFill>
        <p:spPr>
          <a:xfrm>
            <a:off x="360052" y="-304800"/>
            <a:ext cx="11310294" cy="70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91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DE6D7CA0-CE17-43A4-AB06-D200DDBD8D00}"/>
              </a:ext>
            </a:extLst>
          </p:cNvPr>
          <p:cNvSpPr txBox="1">
            <a:spLocks/>
          </p:cNvSpPr>
          <p:nvPr/>
        </p:nvSpPr>
        <p:spPr>
          <a:xfrm>
            <a:off x="594360" y="640263"/>
            <a:ext cx="382219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CPU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B22ECD9C-BE85-4E1B-87EC-D24BCE00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CPU performs all types of data processing operations</a:t>
            </a:r>
          </a:p>
          <a:p>
            <a:r>
              <a:rPr lang="en-US" sz="2000" dirty="0"/>
              <a:t>Fetches, decodes and executes instructions stored in RAM</a:t>
            </a:r>
          </a:p>
          <a:p>
            <a:r>
              <a:rPr lang="en-US" sz="2000" dirty="0"/>
              <a:t>Two lines of chips manufactured by Intel and AMD </a:t>
            </a:r>
            <a:r>
              <a:rPr lang="en-US" sz="2000" dirty="0" err="1"/>
              <a:t>eg</a:t>
            </a:r>
            <a:r>
              <a:rPr lang="en-US" sz="2000" dirty="0"/>
              <a:t> Core i5 and Ryzen 5.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A6D19-E5A4-40D5-916B-5DCA707A7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2212" y="647292"/>
            <a:ext cx="6533660" cy="522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8" y="-282236"/>
            <a:ext cx="8470953" cy="714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3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686" y="-3505313"/>
            <a:ext cx="15022286" cy="126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2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DE6D7CA0-CE17-43A4-AB06-D200DDBD8D00}"/>
              </a:ext>
            </a:extLst>
          </p:cNvPr>
          <p:cNvSpPr txBox="1">
            <a:spLocks/>
          </p:cNvSpPr>
          <p:nvPr/>
        </p:nvSpPr>
        <p:spPr>
          <a:xfrm>
            <a:off x="594360" y="640263"/>
            <a:ext cx="382219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>
                <a:latin typeface="+mj-lt"/>
                <a:ea typeface="+mj-ea"/>
                <a:cs typeface="+mj-cs"/>
              </a:rPr>
              <a:t>Chipset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B22ECD9C-BE85-4E1B-87EC-D24BCE00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Orchestrates the flow of data between key components of the computer</a:t>
            </a:r>
          </a:p>
          <a:p>
            <a:pPr lvl="1"/>
            <a:r>
              <a:rPr lang="en-US" sz="2000" dirty="0"/>
              <a:t>communication between the CPU, RAM, storage and other peripherals</a:t>
            </a:r>
          </a:p>
          <a:p>
            <a:pPr lvl="1"/>
            <a:r>
              <a:rPr lang="en-US" sz="2000" dirty="0"/>
              <a:t>Also controls external buses, memory cache and some peripherals. A CPU is unable to function without the chipset timing</a:t>
            </a:r>
          </a:p>
          <a:p>
            <a:r>
              <a:rPr lang="en-US" sz="2000" dirty="0"/>
              <a:t>Designed by Intel and AMD </a:t>
            </a:r>
          </a:p>
          <a:p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C294AD-584F-4FB3-B72B-464998EC5D83}"/>
              </a:ext>
            </a:extLst>
          </p:cNvPr>
          <p:cNvGrpSpPr/>
          <p:nvPr/>
        </p:nvGrpSpPr>
        <p:grpSpPr>
          <a:xfrm>
            <a:off x="5142212" y="303592"/>
            <a:ext cx="6533660" cy="5914328"/>
            <a:chOff x="5142212" y="303592"/>
            <a:chExt cx="6533660" cy="5914328"/>
          </a:xfrm>
        </p:grpSpPr>
        <p:pic>
          <p:nvPicPr>
            <p:cNvPr id="5" name="Picture 4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66A6D19-E5A4-40D5-916B-5DCA707A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212" y="303592"/>
              <a:ext cx="6533660" cy="591432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2B0575E-9FD6-47D2-93D2-294E268F5B6B}"/>
                </a:ext>
              </a:extLst>
            </p:cNvPr>
            <p:cNvSpPr/>
            <p:nvPr/>
          </p:nvSpPr>
          <p:spPr>
            <a:xfrm>
              <a:off x="7132320" y="2479040"/>
              <a:ext cx="2479040" cy="508000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961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1C435-9840-4373-8A81-7BFC0FC7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dirty="0"/>
              <a:t>North Bridge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3866C-2298-4928-BE93-4E3BF2F7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/>
              <a:t>The northbridge is also known as a front side bus</a:t>
            </a:r>
          </a:p>
          <a:p>
            <a:r>
              <a:rPr lang="en-US" sz="2000"/>
              <a:t>A high-speed path between the CPU, RAM and video card</a:t>
            </a:r>
          </a:p>
          <a:p>
            <a:endParaRPr lang="en-GB" sz="2000"/>
          </a:p>
        </p:txBody>
      </p:sp>
      <p:pic>
        <p:nvPicPr>
          <p:cNvPr id="5" name="Picture 4" descr="A picture containing table, toy, different, various&#10;&#10;Description automatically generated">
            <a:extLst>
              <a:ext uri="{FF2B5EF4-FFF2-40B4-BE49-F238E27FC236}">
                <a16:creationId xmlns:a16="http://schemas.microsoft.com/office/drawing/2014/main" id="{4E935DEB-93CD-40AD-9D6D-EC0D2117A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6" b="95754" l="3900" r="90000">
                        <a14:foregroundMark x1="49700" y1="5026" x2="50100" y2="14298"/>
                        <a14:foregroundMark x1="50100" y1="14298" x2="50100" y2="14298"/>
                        <a14:foregroundMark x1="25100" y1="27296" x2="15900" y2="31629"/>
                        <a14:foregroundMark x1="36700" y1="33882" x2="36700" y2="33882"/>
                        <a14:foregroundMark x1="61400" y1="34229" x2="61400" y2="34229"/>
                        <a14:foregroundMark x1="54700" y1="27816" x2="47100" y2="37695"/>
                        <a14:foregroundMark x1="3900" y1="30156" x2="3900" y2="30156"/>
                        <a14:foregroundMark x1="49700" y1="23397" x2="49600" y2="29116"/>
                        <a14:foregroundMark x1="50200" y1="45147" x2="50600" y2="49393"/>
                        <a14:foregroundMark x1="36100" y1="33795" x2="26400" y2="34229"/>
                        <a14:foregroundMark x1="20200" y1="67244" x2="18200" y2="68284"/>
                        <a14:foregroundMark x1="23200" y1="88388" x2="31600" y2="84142"/>
                        <a14:foregroundMark x1="50100" y1="86742" x2="50100" y2="87782"/>
                        <a14:foregroundMark x1="52600" y1="95581" x2="52600" y2="95581"/>
                        <a14:foregroundMark x1="68900" y1="84142" x2="68900" y2="84142"/>
                        <a14:foregroundMark x1="55200" y1="63951" x2="49600" y2="70277"/>
                        <a14:foregroundMark x1="5900" y1="30763" x2="11400" y2="29896"/>
                        <a14:foregroundMark x1="75200" y1="36828" x2="83400" y2="29896"/>
                        <a14:foregroundMark x1="83400" y1="29896" x2="87700" y2="28423"/>
                        <a14:foregroundMark x1="74900" y1="90208" x2="79700" y2="91075"/>
                        <a14:foregroundMark x1="80400" y1="91248" x2="73200" y2="91421"/>
                        <a14:foregroundMark x1="73900" y1="90381" x2="73100" y2="90381"/>
                        <a14:foregroundMark x1="81600" y1="89688" x2="80400" y2="91854"/>
                        <a14:foregroundMark x1="81100" y1="88475" x2="81100" y2="88475"/>
                        <a14:foregroundMark x1="72400" y1="88388" x2="71600" y2="83709"/>
                        <a14:foregroundMark x1="81200" y1="89341" x2="82400" y2="82842"/>
                        <a14:foregroundMark x1="49700" y1="83016" x2="50900" y2="86915"/>
                        <a14:foregroundMark x1="48400" y1="95754" x2="46100" y2="94021"/>
                        <a14:foregroundMark x1="83700" y1="66551" x2="75900" y2="69411"/>
                        <a14:foregroundMark x1="22600" y1="33362" x2="28100" y2="29983"/>
                        <a14:foregroundMark x1="46900" y1="38128" x2="51200" y2="3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29" y="484632"/>
            <a:ext cx="4973625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7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1C435-9840-4373-8A81-7BFC0FC7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GB" sz="4000"/>
              <a:t>South Bridge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3866C-2298-4928-BE93-4E3BF2F7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000"/>
              <a:t>Communicates with all the slow hardware devices</a:t>
            </a:r>
          </a:p>
          <a:p>
            <a:pPr lvl="1"/>
            <a:r>
              <a:rPr lang="en-US" sz="2000"/>
              <a:t>SATA/ATA hard disk </a:t>
            </a:r>
          </a:p>
          <a:p>
            <a:pPr lvl="1"/>
            <a:r>
              <a:rPr lang="en-US" sz="2000"/>
              <a:t>USB</a:t>
            </a:r>
          </a:p>
          <a:p>
            <a:endParaRPr lang="en-GB" sz="2000"/>
          </a:p>
        </p:txBody>
      </p:sp>
      <p:pic>
        <p:nvPicPr>
          <p:cNvPr id="5" name="Picture 4" descr="A picture containing table, toy, different, various&#10;&#10;Description automatically generated">
            <a:extLst>
              <a:ext uri="{FF2B5EF4-FFF2-40B4-BE49-F238E27FC236}">
                <a16:creationId xmlns:a16="http://schemas.microsoft.com/office/drawing/2014/main" id="{14471C20-D112-4958-8968-C480E9F107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6" b="95754" l="3900" r="90000">
                        <a14:foregroundMark x1="49700" y1="5026" x2="50100" y2="14298"/>
                        <a14:foregroundMark x1="50100" y1="14298" x2="50100" y2="14298"/>
                        <a14:foregroundMark x1="25100" y1="27296" x2="15900" y2="31629"/>
                        <a14:foregroundMark x1="36700" y1="33882" x2="36700" y2="33882"/>
                        <a14:foregroundMark x1="61400" y1="34229" x2="61400" y2="34229"/>
                        <a14:foregroundMark x1="54700" y1="27816" x2="47100" y2="37695"/>
                        <a14:foregroundMark x1="3900" y1="30156" x2="3900" y2="30156"/>
                        <a14:foregroundMark x1="49700" y1="23397" x2="49600" y2="29116"/>
                        <a14:foregroundMark x1="50200" y1="45147" x2="50600" y2="49393"/>
                        <a14:foregroundMark x1="36100" y1="33795" x2="26400" y2="34229"/>
                        <a14:foregroundMark x1="20200" y1="67244" x2="18200" y2="68284"/>
                        <a14:foregroundMark x1="23200" y1="88388" x2="31600" y2="84142"/>
                        <a14:foregroundMark x1="50100" y1="86742" x2="50100" y2="87782"/>
                        <a14:foregroundMark x1="52600" y1="95581" x2="52600" y2="95581"/>
                        <a14:foregroundMark x1="68900" y1="84142" x2="68900" y2="84142"/>
                        <a14:foregroundMark x1="55200" y1="63951" x2="49600" y2="70277"/>
                        <a14:foregroundMark x1="5900" y1="30763" x2="11400" y2="29896"/>
                        <a14:foregroundMark x1="75200" y1="36828" x2="83400" y2="29896"/>
                        <a14:foregroundMark x1="83400" y1="29896" x2="87700" y2="28423"/>
                        <a14:foregroundMark x1="74900" y1="90208" x2="79700" y2="91075"/>
                        <a14:foregroundMark x1="80400" y1="91248" x2="73200" y2="91421"/>
                        <a14:foregroundMark x1="73900" y1="90381" x2="73100" y2="90381"/>
                        <a14:foregroundMark x1="81600" y1="89688" x2="80400" y2="91854"/>
                        <a14:foregroundMark x1="81100" y1="88475" x2="81100" y2="88475"/>
                        <a14:foregroundMark x1="72400" y1="88388" x2="71600" y2="83709"/>
                        <a14:foregroundMark x1="81200" y1="89341" x2="82400" y2="82842"/>
                        <a14:foregroundMark x1="49700" y1="83016" x2="50900" y2="86915"/>
                        <a14:foregroundMark x1="48400" y1="95754" x2="46100" y2="94021"/>
                        <a14:foregroundMark x1="83700" y1="66551" x2="75900" y2="69411"/>
                        <a14:foregroundMark x1="22600" y1="33362" x2="28100" y2="29983"/>
                        <a14:foregroundMark x1="46900" y1="38128" x2="51200" y2="3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187" y="484632"/>
            <a:ext cx="4973625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80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513</Words>
  <Application>Microsoft Office PowerPoint</Application>
  <PresentationFormat>Widescreen</PresentationFormat>
  <Paragraphs>102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Arial Black</vt:lpstr>
      <vt:lpstr>Calibri Light</vt:lpstr>
      <vt:lpstr>Arial</vt:lpstr>
      <vt:lpstr>Office Theme</vt:lpstr>
      <vt:lpstr>Hardware Components</vt:lpstr>
      <vt:lpstr>The Motherboard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Bridge</vt:lpstr>
      <vt:lpstr>South Bridge</vt:lpstr>
      <vt:lpstr>RAM</vt:lpstr>
      <vt:lpstr>PowerPoint Presentation</vt:lpstr>
      <vt:lpstr>PowerPoint Presentation</vt:lpstr>
      <vt:lpstr>Expansion Slots</vt:lpstr>
      <vt:lpstr>PowerPoint Presentation</vt:lpstr>
      <vt:lpstr>PowerPoint Presentation</vt:lpstr>
      <vt:lpstr>Video Card</vt:lpstr>
      <vt:lpstr>Sound Card</vt:lpstr>
      <vt:lpstr>PowerPoint Presentation</vt:lpstr>
      <vt:lpstr>Power Supply</vt:lpstr>
      <vt:lpstr>BIOS</vt:lpstr>
      <vt:lpstr>Hard Disk Drive</vt:lpstr>
      <vt:lpstr>PowerPoint Presentation</vt:lpstr>
      <vt:lpstr>Reading and Writing Data</vt:lpstr>
      <vt:lpstr>PowerPoint Presentation</vt:lpstr>
      <vt:lpstr>Optical Drive</vt:lpstr>
      <vt:lpstr>PowerPoint Presentation</vt:lpstr>
      <vt:lpstr>Reading Data</vt:lpstr>
      <vt:lpstr>PowerPoint Presentation</vt:lpstr>
      <vt:lpstr>Memory Cards</vt:lpstr>
      <vt:lpstr>External Hard Drives</vt:lpstr>
      <vt:lpstr>Flash Drives</vt:lpstr>
      <vt:lpstr>Printers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Wilson</dc:creator>
  <cp:lastModifiedBy>Kevin Wilson</cp:lastModifiedBy>
  <cp:revision>51</cp:revision>
  <dcterms:created xsi:type="dcterms:W3CDTF">2020-03-02T12:50:48Z</dcterms:created>
  <dcterms:modified xsi:type="dcterms:W3CDTF">2022-01-29T10:28:40Z</dcterms:modified>
</cp:coreProperties>
</file>