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72" r:id="rId4"/>
  </p:sldMasterIdLst>
  <p:sldIdLst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D390C4-DDE8-4026-B5F0-DDD7D8E460BD}" v="93" dt="2018-12-18T14:52:42.5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48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Content Placeholder 4" descr="Digital Numbers">
            <a:extLst>
              <a:ext uri="{FF2B5EF4-FFF2-40B4-BE49-F238E27FC236}">
                <a16:creationId xmlns:a16="http://schemas.microsoft.com/office/drawing/2014/main" id="{EA70616B-E344-4856-8DF9-707C262366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681" r="9091" b="127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8F226DDD-0E27-4610-B9EF-9B5A7808E12E}"/>
              </a:ext>
            </a:extLst>
          </p:cNvPr>
          <p:cNvSpPr txBox="1"/>
          <p:nvPr/>
        </p:nvSpPr>
        <p:spPr>
          <a:xfrm>
            <a:off x="872454" y="2517716"/>
            <a:ext cx="6845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To convert the binary number to decimal</a:t>
            </a:r>
            <a:endParaRPr lang="en-GB" baseline="-25000" dirty="0">
              <a:solidFill>
                <a:schemeClr val="bg1"/>
              </a:solidFill>
            </a:endParaRPr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C180E2CD-448B-4B03-AA3D-9B0BFFABA4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453" y="2949713"/>
            <a:ext cx="4117903" cy="102124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08B98E2-9B28-4459-B161-B12CA50B18DB}"/>
              </a:ext>
            </a:extLst>
          </p:cNvPr>
          <p:cNvSpPr txBox="1"/>
          <p:nvPr/>
        </p:nvSpPr>
        <p:spPr>
          <a:xfrm>
            <a:off x="2365695" y="2128827"/>
            <a:ext cx="5352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Convert 01100110</a:t>
            </a:r>
            <a:r>
              <a:rPr lang="en-GB" baseline="-25000" dirty="0">
                <a:solidFill>
                  <a:schemeClr val="bg1"/>
                </a:solidFill>
              </a:rPr>
              <a:t>2 </a:t>
            </a:r>
            <a:r>
              <a:rPr lang="en-GB" dirty="0">
                <a:solidFill>
                  <a:schemeClr val="bg1"/>
                </a:solidFill>
              </a:rPr>
              <a:t>to decimal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59B1C08E-9E17-408B-97B6-F4D4F0634C55}"/>
              </a:ext>
            </a:extLst>
          </p:cNvPr>
          <p:cNvSpPr txBox="1">
            <a:spLocks/>
          </p:cNvSpPr>
          <p:nvPr/>
        </p:nvSpPr>
        <p:spPr>
          <a:xfrm>
            <a:off x="584200" y="1006956"/>
            <a:ext cx="7213600" cy="11218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/>
              <a:t>Binary to Decimal</a:t>
            </a:r>
          </a:p>
        </p:txBody>
      </p:sp>
    </p:spTree>
    <p:extLst>
      <p:ext uri="{BB962C8B-B14F-4D97-AF65-F5344CB8AC3E}">
        <p14:creationId xmlns:p14="http://schemas.microsoft.com/office/powerpoint/2010/main" val="4209322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Content Placeholder 4" descr="Digital Numbers">
            <a:extLst>
              <a:ext uri="{FF2B5EF4-FFF2-40B4-BE49-F238E27FC236}">
                <a16:creationId xmlns:a16="http://schemas.microsoft.com/office/drawing/2014/main" id="{EA70616B-E344-4856-8DF9-707C262366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681" r="9091" b="127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F2616EE-270D-4F4C-BA1F-2708D387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006956"/>
            <a:ext cx="7213600" cy="1121871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Binary to Decimal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51D49AF-84FD-446A-A0D2-5BD007C1C123}"/>
              </a:ext>
            </a:extLst>
          </p:cNvPr>
          <p:cNvSpPr txBox="1"/>
          <p:nvPr/>
        </p:nvSpPr>
        <p:spPr>
          <a:xfrm>
            <a:off x="2365695" y="2128827"/>
            <a:ext cx="5352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Convert 01100110</a:t>
            </a:r>
            <a:r>
              <a:rPr lang="en-GB" baseline="-25000" dirty="0">
                <a:solidFill>
                  <a:schemeClr val="bg1"/>
                </a:solidFill>
              </a:rPr>
              <a:t>2 </a:t>
            </a:r>
            <a:r>
              <a:rPr lang="en-GB" dirty="0">
                <a:solidFill>
                  <a:schemeClr val="bg1"/>
                </a:solidFill>
              </a:rPr>
              <a:t>to decimal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226DDD-0E27-4610-B9EF-9B5A7808E12E}"/>
              </a:ext>
            </a:extLst>
          </p:cNvPr>
          <p:cNvSpPr txBox="1"/>
          <p:nvPr/>
        </p:nvSpPr>
        <p:spPr>
          <a:xfrm>
            <a:off x="872454" y="2517716"/>
            <a:ext cx="6845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Mark out the place values for each binary digit</a:t>
            </a:r>
            <a:endParaRPr lang="en-GB" baseline="-25000" dirty="0">
              <a:solidFill>
                <a:schemeClr val="bg1"/>
              </a:solidFill>
            </a:endParaRPr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C180E2CD-448B-4B03-AA3D-9B0BFFABA4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453" y="2949713"/>
            <a:ext cx="4117903" cy="102124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E5A16D-F6C0-47DA-AD91-FF33FC58B813}"/>
              </a:ext>
            </a:extLst>
          </p:cNvPr>
          <p:cNvSpPr txBox="1"/>
          <p:nvPr/>
        </p:nvSpPr>
        <p:spPr>
          <a:xfrm>
            <a:off x="3220720" y="2120173"/>
            <a:ext cx="269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742352D-C406-4F6B-B0B0-BE058C310CC1}"/>
              </a:ext>
            </a:extLst>
          </p:cNvPr>
          <p:cNvSpPr txBox="1"/>
          <p:nvPr/>
        </p:nvSpPr>
        <p:spPr>
          <a:xfrm>
            <a:off x="3332650" y="2125503"/>
            <a:ext cx="269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BD06455-56B4-4771-BCE9-65B3A73CF0F5}"/>
              </a:ext>
            </a:extLst>
          </p:cNvPr>
          <p:cNvSpPr txBox="1"/>
          <p:nvPr/>
        </p:nvSpPr>
        <p:spPr>
          <a:xfrm>
            <a:off x="3436910" y="2122179"/>
            <a:ext cx="269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ECE5292-227B-43DC-B15A-50787C74D64E}"/>
              </a:ext>
            </a:extLst>
          </p:cNvPr>
          <p:cNvSpPr txBox="1"/>
          <p:nvPr/>
        </p:nvSpPr>
        <p:spPr>
          <a:xfrm>
            <a:off x="3556000" y="2135154"/>
            <a:ext cx="269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181A34B-CC21-4119-AF41-2AAFD04A62AB}"/>
              </a:ext>
            </a:extLst>
          </p:cNvPr>
          <p:cNvSpPr txBox="1"/>
          <p:nvPr/>
        </p:nvSpPr>
        <p:spPr>
          <a:xfrm>
            <a:off x="3672041" y="2128794"/>
            <a:ext cx="269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6C52033-3562-46DC-A6ED-AB8DA2A134DA}"/>
              </a:ext>
            </a:extLst>
          </p:cNvPr>
          <p:cNvSpPr txBox="1"/>
          <p:nvPr/>
        </p:nvSpPr>
        <p:spPr>
          <a:xfrm>
            <a:off x="3791565" y="2137256"/>
            <a:ext cx="269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B5AB03B-6E1D-4FDC-8A20-98E1E2C20E15}"/>
              </a:ext>
            </a:extLst>
          </p:cNvPr>
          <p:cNvSpPr txBox="1"/>
          <p:nvPr/>
        </p:nvSpPr>
        <p:spPr>
          <a:xfrm>
            <a:off x="3901538" y="2124991"/>
            <a:ext cx="269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795EDD9-959D-4911-9402-80B4E86943EB}"/>
              </a:ext>
            </a:extLst>
          </p:cNvPr>
          <p:cNvSpPr txBox="1"/>
          <p:nvPr/>
        </p:nvSpPr>
        <p:spPr>
          <a:xfrm>
            <a:off x="4017818" y="2128794"/>
            <a:ext cx="269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9267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8148E-6 L 0.04454 0.203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7" y="10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4.44444E-6 L 0.02786 0.2055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3" y="1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3.33333E-6 L 0.00911 0.2039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7" y="10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1.48148E-6 L -0.0082 0.2050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10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4.44444E-6 L -0.02734 0.2046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7" y="1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59259E-6 L -0.0444 0.2055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7" y="1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-0.06315 0.2050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4" y="10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1.11111E-6 L -0.08073 0.2048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36" y="1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8" grpId="0"/>
      <p:bldP spid="29" grpId="0"/>
      <p:bldP spid="31" grpId="0"/>
      <p:bldP spid="32" grpId="0"/>
      <p:bldP spid="33" grpId="0"/>
      <p:bldP spid="42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Content Placeholder 4" descr="Digital Numbers">
            <a:extLst>
              <a:ext uri="{FF2B5EF4-FFF2-40B4-BE49-F238E27FC236}">
                <a16:creationId xmlns:a16="http://schemas.microsoft.com/office/drawing/2014/main" id="{EA70616B-E344-4856-8DF9-707C262366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681" r="9091" b="127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8F226DDD-0E27-4610-B9EF-9B5A7808E12E}"/>
              </a:ext>
            </a:extLst>
          </p:cNvPr>
          <p:cNvSpPr txBox="1"/>
          <p:nvPr/>
        </p:nvSpPr>
        <p:spPr>
          <a:xfrm>
            <a:off x="872454" y="2517716"/>
            <a:ext cx="6845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For each 1 add the values together</a:t>
            </a:r>
            <a:endParaRPr lang="en-GB" baseline="-25000" dirty="0">
              <a:solidFill>
                <a:schemeClr val="bg1"/>
              </a:solidFill>
            </a:endParaRPr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C180E2CD-448B-4B03-AA3D-9B0BFFABA4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453" y="2949713"/>
            <a:ext cx="4117903" cy="102124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DAF26F4-073C-4DB0-99C4-51237C1E1C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6950" y="3542417"/>
            <a:ext cx="2578100" cy="38408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2E3AFC4-7DF3-4120-AA39-FD66CF5F1F5F}"/>
              </a:ext>
            </a:extLst>
          </p:cNvPr>
          <p:cNvSpPr/>
          <p:nvPr/>
        </p:nvSpPr>
        <p:spPr>
          <a:xfrm>
            <a:off x="2552053" y="2956428"/>
            <a:ext cx="654698" cy="146607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F44B0FB-0AD2-4496-9BB0-A154E82B229A}"/>
              </a:ext>
            </a:extLst>
          </p:cNvPr>
          <p:cNvSpPr txBox="1"/>
          <p:nvPr/>
        </p:nvSpPr>
        <p:spPr>
          <a:xfrm>
            <a:off x="2483959" y="3263895"/>
            <a:ext cx="1120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64  32</a:t>
            </a:r>
            <a:endParaRPr lang="en-GB" baseline="-25000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102BBED-F281-42B2-B184-09E295CAF3CC}"/>
              </a:ext>
            </a:extLst>
          </p:cNvPr>
          <p:cNvSpPr txBox="1"/>
          <p:nvPr/>
        </p:nvSpPr>
        <p:spPr>
          <a:xfrm>
            <a:off x="3382011" y="4013955"/>
            <a:ext cx="31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+</a:t>
            </a:r>
            <a:endParaRPr lang="en-GB" baseline="-25000" dirty="0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A987EB9-E508-46D0-A139-E3CE2A3FE7FE}"/>
              </a:ext>
            </a:extLst>
          </p:cNvPr>
          <p:cNvSpPr/>
          <p:nvPr/>
        </p:nvSpPr>
        <p:spPr>
          <a:xfrm>
            <a:off x="3886219" y="2949713"/>
            <a:ext cx="654698" cy="146607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0AD84E6-658C-42BE-A8C1-CBB1DA337705}"/>
              </a:ext>
            </a:extLst>
          </p:cNvPr>
          <p:cNvSpPr txBox="1"/>
          <p:nvPr/>
        </p:nvSpPr>
        <p:spPr>
          <a:xfrm>
            <a:off x="3884083" y="3263844"/>
            <a:ext cx="1106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4  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 2</a:t>
            </a:r>
            <a:endParaRPr lang="en-GB" baseline="-25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1A398-763D-447B-9BC9-7A2FC86B6369}"/>
              </a:ext>
            </a:extLst>
          </p:cNvPr>
          <p:cNvSpPr txBox="1"/>
          <p:nvPr/>
        </p:nvSpPr>
        <p:spPr>
          <a:xfrm>
            <a:off x="3137483" y="2128827"/>
            <a:ext cx="4580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 01100110</a:t>
            </a:r>
            <a:r>
              <a:rPr lang="en-GB" baseline="-25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789A4762-D1CB-4EB7-996C-24AB960F56B1}"/>
              </a:ext>
            </a:extLst>
          </p:cNvPr>
          <p:cNvSpPr txBox="1">
            <a:spLocks/>
          </p:cNvSpPr>
          <p:nvPr/>
        </p:nvSpPr>
        <p:spPr>
          <a:xfrm>
            <a:off x="584200" y="1006956"/>
            <a:ext cx="7213600" cy="11218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/>
              <a:t>Binary to Decimal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56DA27-DA20-4B1F-A1D8-408AF2416CB1}"/>
              </a:ext>
            </a:extLst>
          </p:cNvPr>
          <p:cNvSpPr txBox="1"/>
          <p:nvPr/>
        </p:nvSpPr>
        <p:spPr>
          <a:xfrm>
            <a:off x="2365695" y="2128827"/>
            <a:ext cx="5352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Convert 01100110</a:t>
            </a:r>
            <a:r>
              <a:rPr lang="en-GB" baseline="-25000" dirty="0">
                <a:solidFill>
                  <a:schemeClr val="bg1"/>
                </a:solidFill>
              </a:rPr>
              <a:t>2 </a:t>
            </a:r>
            <a:r>
              <a:rPr lang="en-GB" dirty="0">
                <a:solidFill>
                  <a:schemeClr val="bg1"/>
                </a:solidFill>
              </a:rPr>
              <a:t>to decimal</a:t>
            </a:r>
          </a:p>
        </p:txBody>
      </p:sp>
    </p:spTree>
    <p:extLst>
      <p:ext uri="{BB962C8B-B14F-4D97-AF65-F5344CB8AC3E}">
        <p14:creationId xmlns:p14="http://schemas.microsoft.com/office/powerpoint/2010/main" val="2386244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22222E-6 L -0.00026 0.108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5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2.22222E-6 L 0.00039 0.1071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Content Placeholder 4" descr="Digital Numbers">
            <a:extLst>
              <a:ext uri="{FF2B5EF4-FFF2-40B4-BE49-F238E27FC236}">
                <a16:creationId xmlns:a16="http://schemas.microsoft.com/office/drawing/2014/main" id="{EA70616B-E344-4856-8DF9-707C262366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681" r="9091" b="127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8F226DDD-0E27-4610-B9EF-9B5A7808E12E}"/>
              </a:ext>
            </a:extLst>
          </p:cNvPr>
          <p:cNvSpPr txBox="1"/>
          <p:nvPr/>
        </p:nvSpPr>
        <p:spPr>
          <a:xfrm>
            <a:off x="872454" y="2517716"/>
            <a:ext cx="6845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For each 1 add the values together</a:t>
            </a:r>
            <a:endParaRPr lang="en-GB" baseline="-25000" dirty="0">
              <a:solidFill>
                <a:schemeClr val="bg1"/>
              </a:solidFill>
            </a:endParaRPr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C180E2CD-448B-4B03-AA3D-9B0BFFABA4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453" y="2949713"/>
            <a:ext cx="4117903" cy="102124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DAF26F4-073C-4DB0-99C4-51237C1E1C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6950" y="3542417"/>
            <a:ext cx="2578100" cy="38408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2E3AFC4-7DF3-4120-AA39-FD66CF5F1F5F}"/>
              </a:ext>
            </a:extLst>
          </p:cNvPr>
          <p:cNvSpPr/>
          <p:nvPr/>
        </p:nvSpPr>
        <p:spPr>
          <a:xfrm>
            <a:off x="2552053" y="2956428"/>
            <a:ext cx="654698" cy="146607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F44B0FB-0AD2-4496-9BB0-A154E82B229A}"/>
              </a:ext>
            </a:extLst>
          </p:cNvPr>
          <p:cNvSpPr txBox="1"/>
          <p:nvPr/>
        </p:nvSpPr>
        <p:spPr>
          <a:xfrm>
            <a:off x="2483959" y="4017693"/>
            <a:ext cx="1120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64+32</a:t>
            </a:r>
            <a:endParaRPr lang="en-GB" baseline="-25000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102BBED-F281-42B2-B184-09E295CAF3CC}"/>
              </a:ext>
            </a:extLst>
          </p:cNvPr>
          <p:cNvSpPr txBox="1"/>
          <p:nvPr/>
        </p:nvSpPr>
        <p:spPr>
          <a:xfrm>
            <a:off x="3382011" y="4013955"/>
            <a:ext cx="31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+</a:t>
            </a:r>
            <a:endParaRPr lang="en-GB" baseline="-25000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596F9FE-E782-4B68-8D3F-EA64C58119F4}"/>
              </a:ext>
            </a:extLst>
          </p:cNvPr>
          <p:cNvSpPr txBox="1"/>
          <p:nvPr/>
        </p:nvSpPr>
        <p:spPr>
          <a:xfrm>
            <a:off x="4786404" y="4010074"/>
            <a:ext cx="31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=</a:t>
            </a:r>
            <a:endParaRPr lang="en-GB" baseline="-25000" dirty="0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3F6562F-885D-41DC-8806-B1DEA2E63275}"/>
              </a:ext>
            </a:extLst>
          </p:cNvPr>
          <p:cNvSpPr txBox="1"/>
          <p:nvPr/>
        </p:nvSpPr>
        <p:spPr>
          <a:xfrm>
            <a:off x="5382908" y="4010074"/>
            <a:ext cx="1748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102</a:t>
            </a:r>
            <a:r>
              <a:rPr lang="en-GB" baseline="-25000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A987EB9-E508-46D0-A139-E3CE2A3FE7FE}"/>
              </a:ext>
            </a:extLst>
          </p:cNvPr>
          <p:cNvSpPr/>
          <p:nvPr/>
        </p:nvSpPr>
        <p:spPr>
          <a:xfrm>
            <a:off x="3886219" y="2949713"/>
            <a:ext cx="654698" cy="146607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0AD84E6-658C-42BE-A8C1-CBB1DA337705}"/>
              </a:ext>
            </a:extLst>
          </p:cNvPr>
          <p:cNvSpPr txBox="1"/>
          <p:nvPr/>
        </p:nvSpPr>
        <p:spPr>
          <a:xfrm>
            <a:off x="3884083" y="4017302"/>
            <a:ext cx="1106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4 + 2</a:t>
            </a:r>
            <a:endParaRPr lang="en-GB" baseline="-25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77FC0A-C67B-48FC-97F2-E33AD1EDD45D}"/>
              </a:ext>
            </a:extLst>
          </p:cNvPr>
          <p:cNvSpPr txBox="1"/>
          <p:nvPr/>
        </p:nvSpPr>
        <p:spPr>
          <a:xfrm>
            <a:off x="3137483" y="2128827"/>
            <a:ext cx="4580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 01100110</a:t>
            </a:r>
            <a:r>
              <a:rPr lang="en-GB" baseline="-25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89781D42-93C4-4E6B-9A1E-555CC3BE2E66}"/>
              </a:ext>
            </a:extLst>
          </p:cNvPr>
          <p:cNvSpPr txBox="1">
            <a:spLocks/>
          </p:cNvSpPr>
          <p:nvPr/>
        </p:nvSpPr>
        <p:spPr>
          <a:xfrm>
            <a:off x="584200" y="1006956"/>
            <a:ext cx="7213600" cy="11218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/>
              <a:t>Binary to Decimal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CCE63E-6C02-4EE1-8D52-C57D9361F48B}"/>
              </a:ext>
            </a:extLst>
          </p:cNvPr>
          <p:cNvSpPr txBox="1"/>
          <p:nvPr/>
        </p:nvSpPr>
        <p:spPr>
          <a:xfrm>
            <a:off x="2365695" y="2128827"/>
            <a:ext cx="5352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Convert 01100110</a:t>
            </a:r>
            <a:r>
              <a:rPr lang="en-GB" baseline="-25000" dirty="0">
                <a:solidFill>
                  <a:schemeClr val="bg1"/>
                </a:solidFill>
              </a:rPr>
              <a:t>2 </a:t>
            </a:r>
            <a:r>
              <a:rPr lang="en-GB" dirty="0">
                <a:solidFill>
                  <a:schemeClr val="bg1"/>
                </a:solidFill>
              </a:rPr>
              <a:t>to decimal</a:t>
            </a:r>
          </a:p>
        </p:txBody>
      </p:sp>
    </p:spTree>
    <p:extLst>
      <p:ext uri="{BB962C8B-B14F-4D97-AF65-F5344CB8AC3E}">
        <p14:creationId xmlns:p14="http://schemas.microsoft.com/office/powerpoint/2010/main" val="1489060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F69AFF4-BB30-4BA0-AD22-82CC3C432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0CF3B2-1F0F-4FC5-8002-3E4869ABAD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BC12AA-1C15-4500-BC9C-8EE83A441DE9}">
  <ds:schemaRefs>
    <ds:schemaRef ds:uri="71af3243-3dd4-4a8d-8c0d-dd76da1f02a5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16c05727-aa75-4e4a-9b5f-8a80a1165891"/>
    <ds:schemaRef ds:uri="http://purl.org/dc/elements/1.1/"/>
    <ds:schemaRef ds:uri="http://purl.org/dc/terms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 Dividend design</Template>
  <TotalTime>0</TotalTime>
  <Words>82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Gill Sans MT</vt:lpstr>
      <vt:lpstr>Wingdings 2</vt:lpstr>
      <vt:lpstr>Dividend</vt:lpstr>
      <vt:lpstr>PowerPoint Presentation</vt:lpstr>
      <vt:lpstr>Binary to Decimal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2018-12-18T14:02:12Z</dcterms:created>
  <dcterms:modified xsi:type="dcterms:W3CDTF">2020-08-19T11:32:42Z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